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9558-3B3C-45B4-BEB6-14239737F8DA}" type="datetimeFigureOut">
              <a:rPr lang="en-US"/>
              <a:pPr>
                <a:defRPr/>
              </a:pPr>
              <a:t>9/18/2008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7FE8D-9490-4CF1-A7AE-DE46DF4833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1B74A9-4851-4299-A46C-E82EB0062006}" type="datetimeFigureOut">
              <a:rPr lang="en-US"/>
              <a:pPr>
                <a:defRPr/>
              </a:pPr>
              <a:t>9/18/2008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C1B82-6DF3-491B-A509-4C50E94C01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40A90-2BFB-4261-A7D9-A13AAE04FD57}" type="datetimeFigureOut">
              <a:rPr lang="en-US"/>
              <a:pPr>
                <a:defRPr/>
              </a:pPr>
              <a:t>9/18/2008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D0EB7-C4DF-4711-8B6A-059CB3BC2D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41BD4B-8922-4996-89F7-76DC81983D7A}" type="datetimeFigureOut">
              <a:rPr lang="en-US"/>
              <a:pPr>
                <a:defRPr/>
              </a:pPr>
              <a:t>9/18/2008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510E7-4D0A-4827-82AA-F1EDD61A51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A95B7-0748-48A5-B2BD-386B10B2C290}" type="datetimeFigureOut">
              <a:rPr lang="en-US"/>
              <a:pPr>
                <a:defRPr/>
              </a:pPr>
              <a:t>9/18/2008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112C0-2DDF-48D8-94ED-9782FDA81A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271C1-EE8D-43E4-B555-0A42A819341D}" type="datetimeFigureOut">
              <a:rPr lang="en-US"/>
              <a:pPr>
                <a:defRPr/>
              </a:pPr>
              <a:t>9/18/2008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C3957-C371-4DAF-A9EF-2492941687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28723-8243-4DB2-A7BD-ABC691F32658}" type="datetimeFigureOut">
              <a:rPr lang="en-US"/>
              <a:pPr>
                <a:defRPr/>
              </a:pPr>
              <a:t>9/18/2008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0294A-30C8-4394-9B9A-C17C8B893E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3D365-2416-4668-B93A-1D35BCFC2093}" type="datetimeFigureOut">
              <a:rPr lang="en-US"/>
              <a:pPr>
                <a:defRPr/>
              </a:pPr>
              <a:t>9/18/2008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23C28-570C-41DF-ACC9-0B0B02E137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DD75E8-B2CD-4DF0-8320-72EE81D83FDE}" type="datetimeFigureOut">
              <a:rPr lang="en-US"/>
              <a:pPr>
                <a:defRPr/>
              </a:pPr>
              <a:t>9/18/2008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69BFD-1D14-4DDB-AE67-5C55DAEB84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8316F-E967-43A2-8A3A-236F463491F2}" type="datetimeFigureOut">
              <a:rPr lang="en-US"/>
              <a:pPr>
                <a:defRPr/>
              </a:pPr>
              <a:t>9/18/2008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36A01E-F07C-424C-BC59-C0E5804004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42CC4-CBD3-4382-A888-DE3500A191A2}" type="datetimeFigureOut">
              <a:rPr lang="en-US"/>
              <a:pPr>
                <a:defRPr/>
              </a:pPr>
              <a:t>9/18/2008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7BD54F-3747-43AE-8636-E3E2ACE2DE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6551258-E3A0-4904-953D-953E125CFFDE}" type="datetimeFigureOut">
              <a:rPr lang="en-US"/>
              <a:pPr>
                <a:defRPr/>
              </a:pPr>
              <a:t>9/18/2008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F00E1D8-C216-41FF-ADEA-79FCE16FD0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La forma </a:t>
            </a:r>
            <a:r>
              <a:rPr lang="en-US" dirty="0" err="1" smtClean="0"/>
              <a:t>superlativa</a:t>
            </a:r>
            <a:r>
              <a:rPr lang="en-US" dirty="0" smtClean="0"/>
              <a:t>     </a:t>
            </a:r>
            <a:endParaRPr lang="en-US" dirty="0"/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/>
            <a:r>
              <a:rPr lang="en-US" dirty="0" err="1" smtClean="0"/>
              <a:t>Señorita</a:t>
            </a:r>
            <a:r>
              <a:rPr lang="en-US" dirty="0" smtClean="0"/>
              <a:t> Mooney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Los </a:t>
            </a:r>
            <a:r>
              <a:rPr lang="en-US" dirty="0" err="1" smtClean="0"/>
              <a:t>chicos</a:t>
            </a:r>
            <a:r>
              <a:rPr lang="en-US" dirty="0" smtClean="0"/>
              <a:t> son tan </a:t>
            </a:r>
            <a:r>
              <a:rPr lang="en-US" dirty="0" err="1" smtClean="0"/>
              <a:t>inteligentes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chicas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err="1" smtClean="0"/>
              <a:t>Braveheart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tan largo </a:t>
            </a:r>
            <a:r>
              <a:rPr lang="en-US" dirty="0" err="1" smtClean="0"/>
              <a:t>como</a:t>
            </a:r>
            <a:r>
              <a:rPr lang="en-US" dirty="0" smtClean="0"/>
              <a:t> Gladiator.</a:t>
            </a:r>
          </a:p>
          <a:p>
            <a:endParaRPr lang="en-US" dirty="0" smtClean="0"/>
          </a:p>
          <a:p>
            <a:r>
              <a:rPr lang="en-US" dirty="0" smtClean="0"/>
              <a:t>Venus </a:t>
            </a:r>
            <a:r>
              <a:rPr lang="en-US" dirty="0" err="1" smtClean="0"/>
              <a:t>es</a:t>
            </a:r>
            <a:r>
              <a:rPr lang="en-US" dirty="0" smtClean="0"/>
              <a:t> tan </a:t>
            </a:r>
            <a:r>
              <a:rPr lang="en-US" dirty="0" err="1" smtClean="0"/>
              <a:t>deportista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hermana</a:t>
            </a:r>
            <a:r>
              <a:rPr lang="en-US" dirty="0" smtClean="0"/>
              <a:t> Serena.</a:t>
            </a:r>
          </a:p>
          <a:p>
            <a:endParaRPr lang="en-US" dirty="0" smtClean="0"/>
          </a:p>
          <a:p>
            <a:r>
              <a:rPr lang="en-US" dirty="0" smtClean="0"/>
              <a:t>Wedding Crashers			Old School</a:t>
            </a:r>
          </a:p>
          <a:p>
            <a:endParaRPr lang="en-US" dirty="0" smtClean="0"/>
          </a:p>
          <a:p>
            <a:r>
              <a:rPr lang="en-US" dirty="0" smtClean="0"/>
              <a:t>Wedding Crashers </a:t>
            </a:r>
            <a:r>
              <a:rPr lang="en-US" dirty="0" err="1" smtClean="0"/>
              <a:t>es</a:t>
            </a:r>
            <a:r>
              <a:rPr lang="en-US" dirty="0" smtClean="0"/>
              <a:t> tan </a:t>
            </a:r>
            <a:r>
              <a:rPr lang="en-US" dirty="0" err="1" smtClean="0"/>
              <a:t>ridículo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Old School.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Unos</a:t>
            </a:r>
            <a:r>
              <a:rPr lang="en-US" dirty="0" smtClean="0"/>
              <a:t> </a:t>
            </a:r>
            <a:r>
              <a:rPr lang="en-US" dirty="0" err="1" smtClean="0"/>
              <a:t>adjectivos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Paciente</a:t>
            </a:r>
            <a:endParaRPr lang="en-US" dirty="0" smtClean="0"/>
          </a:p>
          <a:p>
            <a:r>
              <a:rPr lang="en-US" dirty="0" err="1" smtClean="0"/>
              <a:t>Atrevido</a:t>
            </a:r>
            <a:endParaRPr lang="en-US" dirty="0" smtClean="0"/>
          </a:p>
          <a:p>
            <a:r>
              <a:rPr lang="en-US" dirty="0" err="1" smtClean="0"/>
              <a:t>Artístico</a:t>
            </a:r>
            <a:endParaRPr lang="en-US" dirty="0" smtClean="0"/>
          </a:p>
          <a:p>
            <a:r>
              <a:rPr lang="en-US" dirty="0" err="1" smtClean="0"/>
              <a:t>Deportista</a:t>
            </a:r>
            <a:endParaRPr lang="en-US" dirty="0" smtClean="0"/>
          </a:p>
          <a:p>
            <a:r>
              <a:rPr lang="en-US" dirty="0" err="1" smtClean="0"/>
              <a:t>Serio</a:t>
            </a:r>
            <a:endParaRPr lang="en-US" dirty="0" smtClean="0"/>
          </a:p>
          <a:p>
            <a:r>
              <a:rPr lang="en-US" dirty="0" err="1" smtClean="0"/>
              <a:t>Generoso</a:t>
            </a:r>
            <a:endParaRPr lang="en-US" dirty="0" smtClean="0"/>
          </a:p>
          <a:p>
            <a:r>
              <a:rPr lang="en-US" dirty="0" err="1" smtClean="0"/>
              <a:t>Ordenado</a:t>
            </a:r>
            <a:endParaRPr lang="en-US" dirty="0" smtClean="0"/>
          </a:p>
          <a:p>
            <a:r>
              <a:rPr lang="en-US" dirty="0" err="1" smtClean="0"/>
              <a:t>Desordenado</a:t>
            </a:r>
            <a:endParaRPr lang="en-US" dirty="0" smtClean="0"/>
          </a:p>
          <a:p>
            <a:r>
              <a:rPr lang="en-US" dirty="0" err="1" smtClean="0"/>
              <a:t>Prudente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Para formarlo: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0" y="1828800"/>
            <a:ext cx="9144000" cy="4495800"/>
          </a:xfrm>
        </p:spPr>
        <p:txBody>
          <a:bodyPr/>
          <a:lstStyle/>
          <a:p>
            <a:r>
              <a:rPr lang="en-US" smtClean="0"/>
              <a:t>El/la/los/las  +	</a:t>
            </a:r>
          </a:p>
          <a:p>
            <a:pPr>
              <a:buFont typeface="Wingdings 2" pitchFamily="18" charset="2"/>
              <a:buNone/>
            </a:pPr>
            <a:r>
              <a:rPr lang="en-US" smtClean="0"/>
              <a:t>				sustantivo 	+ 	</a:t>
            </a:r>
          </a:p>
          <a:p>
            <a:pPr>
              <a:buFont typeface="Wingdings 2" pitchFamily="18" charset="2"/>
              <a:buNone/>
            </a:pPr>
            <a:endParaRPr lang="en-US" smtClean="0"/>
          </a:p>
          <a:p>
            <a:pPr>
              <a:buFont typeface="Wingdings 2" pitchFamily="18" charset="2"/>
              <a:buNone/>
            </a:pPr>
            <a:r>
              <a:rPr lang="en-US" smtClean="0"/>
              <a:t>						más/menos 	+</a:t>
            </a:r>
          </a:p>
          <a:p>
            <a:pPr>
              <a:buFont typeface="Wingdings 2" pitchFamily="18" charset="2"/>
              <a:buNone/>
            </a:pPr>
            <a:r>
              <a:rPr lang="en-US" smtClean="0"/>
              <a:t>				</a:t>
            </a:r>
          </a:p>
          <a:p>
            <a:pPr>
              <a:buFont typeface="Wingdings 2" pitchFamily="18" charset="2"/>
              <a:buNone/>
            </a:pPr>
            <a:r>
              <a:rPr lang="en-US" smtClean="0"/>
              <a:t>									adjectivo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smtClean="0"/>
              <a:t>Notas importantes</a:t>
            </a:r>
          </a:p>
        </p:txBody>
      </p:sp>
      <p:sp>
        <p:nvSpPr>
          <p:cNvPr id="21507" name="Rectangle 3"/>
          <p:cNvSpPr>
            <a:spLocks noGrp="1"/>
          </p:cNvSpPr>
          <p:nvPr>
            <p:ph type="body" idx="1"/>
          </p:nvPr>
        </p:nvSpPr>
        <p:spPr>
          <a:xfrm>
            <a:off x="0" y="1295400"/>
            <a:ext cx="9144000" cy="4922838"/>
          </a:xfrm>
        </p:spPr>
        <p:txBody>
          <a:bodyPr/>
          <a:lstStyle/>
          <a:p>
            <a:r>
              <a:rPr lang="en-US" sz="3200" smtClean="0"/>
              <a:t>¡Atención!  Con este formula usamos “de” para decir “in”</a:t>
            </a:r>
          </a:p>
          <a:p>
            <a:r>
              <a:rPr lang="en-US" sz="3200" smtClean="0"/>
              <a:t>No uses “en”</a:t>
            </a:r>
          </a:p>
          <a:p>
            <a:r>
              <a:rPr lang="en-US" sz="3200" smtClean="0"/>
              <a:t>Usa “de”</a:t>
            </a:r>
          </a:p>
          <a:p>
            <a:endParaRPr lang="en-US" sz="3200" smtClean="0"/>
          </a:p>
          <a:p>
            <a:r>
              <a:rPr lang="en-US" sz="3200" smtClean="0"/>
              <a:t>¡Atención! Necesitamos tener acuerdo con los sustantivos</a:t>
            </a:r>
          </a:p>
          <a:p>
            <a:pPr lvl="1"/>
            <a:r>
              <a:rPr lang="en-US" sz="3200" smtClean="0"/>
              <a:t>Hombre guap</a:t>
            </a:r>
            <a:r>
              <a:rPr lang="en-US" sz="3200" b="1" smtClean="0"/>
              <a:t>o</a:t>
            </a:r>
          </a:p>
          <a:p>
            <a:pPr lvl="1"/>
            <a:r>
              <a:rPr lang="en-US" sz="3200" smtClean="0"/>
              <a:t>Mujer guap</a:t>
            </a:r>
            <a:r>
              <a:rPr lang="en-US" sz="3200" b="1" smtClean="0"/>
              <a:t>a</a:t>
            </a:r>
            <a:r>
              <a:rPr lang="en-US" sz="3200" smtClean="0"/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mtClean="0"/>
              <a:t>Más—Los superlativos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Brad Pitt es el hombre más guapo </a:t>
            </a:r>
            <a:r>
              <a:rPr lang="en-US" i="1" smtClean="0"/>
              <a:t>del</a:t>
            </a:r>
            <a:r>
              <a:rPr lang="en-US" smtClean="0"/>
              <a:t> mundo.</a:t>
            </a:r>
          </a:p>
          <a:p>
            <a:endParaRPr lang="en-US" smtClean="0"/>
          </a:p>
          <a:p>
            <a:r>
              <a:rPr lang="en-US" smtClean="0"/>
              <a:t>Angelina Jolie es la actriz más generosa </a:t>
            </a:r>
            <a:r>
              <a:rPr lang="en-US" i="1" smtClean="0"/>
              <a:t>del</a:t>
            </a:r>
            <a:r>
              <a:rPr lang="en-US" smtClean="0"/>
              <a:t> mundo.</a:t>
            </a:r>
          </a:p>
          <a:p>
            <a:endParaRPr lang="en-US" smtClean="0"/>
          </a:p>
          <a:p>
            <a:r>
              <a:rPr lang="en-US" smtClean="0"/>
              <a:t>Britney Spears es la cantante más loca </a:t>
            </a:r>
            <a:r>
              <a:rPr lang="en-US" i="1" smtClean="0"/>
              <a:t>del</a:t>
            </a:r>
            <a:r>
              <a:rPr lang="en-US" smtClean="0"/>
              <a:t> mundo.</a:t>
            </a:r>
          </a:p>
          <a:p>
            <a:endParaRPr lang="en-US" smtClean="0"/>
          </a:p>
          <a:p>
            <a:r>
              <a:rPr lang="en-US" smtClean="0"/>
              <a:t>Ben Stiller es…….</a:t>
            </a:r>
          </a:p>
          <a:p>
            <a:endParaRPr lang="en-US" smtClean="0"/>
          </a:p>
          <a:p>
            <a:r>
              <a:rPr lang="en-US" smtClean="0"/>
              <a:t>Lance Armstrong es…….</a:t>
            </a:r>
          </a:p>
          <a:p>
            <a:endParaRPr lang="en-US" smtClean="0"/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2057400" y="1143000"/>
            <a:ext cx="2743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el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2667000" y="990600"/>
            <a:ext cx="2438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sustantivo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4191000" y="990600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más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5181600" y="1066800"/>
            <a:ext cx="1828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adjectivo</a:t>
            </a:r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2286000" y="1447800"/>
            <a:ext cx="304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auto">
          <a:xfrm>
            <a:off x="3429000" y="13716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15370" name="AutoShape 10"/>
          <p:cNvCxnSpPr>
            <a:cxnSpLocks noChangeShapeType="1"/>
            <a:stCxn id="15364" idx="3"/>
          </p:cNvCxnSpPr>
          <p:nvPr/>
        </p:nvCxnSpPr>
        <p:spPr bwMode="auto">
          <a:xfrm flipH="1">
            <a:off x="4648200" y="1327150"/>
            <a:ext cx="152400" cy="5016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15371" name="Line 11"/>
          <p:cNvSpPr>
            <a:spLocks noChangeShapeType="1"/>
          </p:cNvSpPr>
          <p:nvPr/>
        </p:nvSpPr>
        <p:spPr bwMode="auto">
          <a:xfrm flipH="1">
            <a:off x="5334000" y="1524000"/>
            <a:ext cx="381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5364" grpId="0"/>
      <p:bldP spid="15365" grpId="0"/>
      <p:bldP spid="15366" grpId="0"/>
      <p:bldP spid="15367" grpId="0"/>
      <p:bldP spid="15368" grpId="0" animBg="1"/>
      <p:bldP spid="15369" grpId="0" animBg="1"/>
      <p:bldP spid="1537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1295400"/>
          </a:xfrm>
        </p:spPr>
        <p:txBody>
          <a:bodyPr/>
          <a:lstStyle/>
          <a:p>
            <a:r>
              <a:rPr lang="en-US" sz="4600" smtClean="0"/>
              <a:t>Más—Para comparar</a:t>
            </a:r>
            <a:br>
              <a:rPr lang="en-US" sz="4600" smtClean="0"/>
            </a:br>
            <a:r>
              <a:rPr lang="en-US" sz="3600" u="sng" smtClean="0"/>
              <a:t>			</a:t>
            </a:r>
            <a:r>
              <a:rPr lang="en-US" sz="3600" smtClean="0"/>
              <a:t>es más </a:t>
            </a:r>
            <a:r>
              <a:rPr lang="en-US" sz="3600" u="sng" smtClean="0"/>
              <a:t>			</a:t>
            </a:r>
            <a:r>
              <a:rPr lang="en-US" sz="3600" smtClean="0"/>
              <a:t> que</a:t>
            </a:r>
            <a:r>
              <a:rPr lang="en-US" sz="3600" u="sng" smtClean="0"/>
              <a:t>	         	 </a:t>
            </a:r>
            <a:br>
              <a:rPr lang="en-US" sz="3600" u="sng" smtClean="0"/>
            </a:br>
            <a:r>
              <a:rPr lang="en-US" sz="3600" smtClean="0"/>
              <a:t>    </a:t>
            </a:r>
            <a:r>
              <a:rPr lang="en-US" sz="2400" smtClean="0"/>
              <a:t>sustantivo		                        adjectivo		sustantivo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163"/>
            <a:ext cx="8229600" cy="4922837"/>
          </a:xfrm>
        </p:spPr>
        <p:txBody>
          <a:bodyPr/>
          <a:lstStyle/>
          <a:p>
            <a:r>
              <a:rPr lang="en-US" smtClean="0"/>
              <a:t>Mexico es más grande que España.</a:t>
            </a:r>
          </a:p>
          <a:p>
            <a:endParaRPr lang="en-US" smtClean="0"/>
          </a:p>
          <a:p>
            <a:r>
              <a:rPr lang="en-US" smtClean="0"/>
              <a:t>McCain es más viejo que Obama.</a:t>
            </a:r>
          </a:p>
          <a:p>
            <a:endParaRPr lang="en-US" smtClean="0"/>
          </a:p>
          <a:p>
            <a:r>
              <a:rPr lang="en-US" smtClean="0"/>
              <a:t>Obama es más joven que McCain.</a:t>
            </a:r>
          </a:p>
          <a:p>
            <a:endParaRPr lang="en-US" smtClean="0"/>
          </a:p>
          <a:p>
            <a:r>
              <a:rPr lang="en-US" smtClean="0"/>
              <a:t>(talentoso)</a:t>
            </a:r>
          </a:p>
          <a:p>
            <a:r>
              <a:rPr lang="en-US" smtClean="0"/>
              <a:t>	Miley Cyrus				Coldplay</a:t>
            </a:r>
          </a:p>
          <a:p>
            <a:r>
              <a:rPr lang="en-US" smtClean="0"/>
              <a:t>Coldplay es más talentoso que Miley Cyrus. </a:t>
            </a:r>
          </a:p>
          <a:p>
            <a:pPr>
              <a:buFont typeface="Wingdings 2" pitchFamily="18" charset="2"/>
              <a:buNone/>
            </a:pPr>
            <a:r>
              <a:rPr lang="en-US" smtClean="0"/>
              <a:t>		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Menos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457200" y="1935163"/>
            <a:ext cx="8229600" cy="4922837"/>
          </a:xfrm>
        </p:spPr>
        <p:txBody>
          <a:bodyPr/>
          <a:lstStyle/>
          <a:p>
            <a:r>
              <a:rPr lang="en-US" smtClean="0"/>
              <a:t>El gimnasio es la materia menos dificíl de la escuela.</a:t>
            </a:r>
          </a:p>
          <a:p>
            <a:endParaRPr lang="en-US" smtClean="0"/>
          </a:p>
          <a:p>
            <a:r>
              <a:rPr lang="en-US" smtClean="0"/>
              <a:t>McDonald’s es la comida menos saludable de los restaurantes.</a:t>
            </a:r>
          </a:p>
          <a:p>
            <a:endParaRPr lang="en-US" smtClean="0"/>
          </a:p>
          <a:p>
            <a:r>
              <a:rPr lang="en-US" smtClean="0"/>
              <a:t>Country es la música menos popular del radio.</a:t>
            </a:r>
          </a:p>
          <a:p>
            <a:endParaRPr lang="en-US" smtClean="0"/>
          </a:p>
          <a:p>
            <a:r>
              <a:rPr lang="en-US" smtClean="0"/>
              <a:t>Tiny Tim…</a:t>
            </a:r>
          </a:p>
          <a:p>
            <a:endParaRPr lang="en-US" smtClean="0"/>
          </a:p>
          <a:p>
            <a:r>
              <a:rPr lang="en-US" smtClean="0"/>
              <a:t>La clase de matemáticas…</a:t>
            </a:r>
          </a:p>
          <a:p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  <p:bldP spid="174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>
          <a:xfrm>
            <a:off x="0" y="704850"/>
            <a:ext cx="9144000" cy="1276350"/>
          </a:xfrm>
        </p:spPr>
        <p:txBody>
          <a:bodyPr/>
          <a:lstStyle/>
          <a:p>
            <a:r>
              <a:rPr lang="en-US" sz="4600" smtClean="0"/>
              <a:t>Menos—para comparar</a:t>
            </a:r>
            <a:br>
              <a:rPr lang="en-US" sz="4600" smtClean="0"/>
            </a:br>
            <a:r>
              <a:rPr lang="en-US" sz="3600" u="sng" smtClean="0"/>
              <a:t>		</a:t>
            </a:r>
            <a:r>
              <a:rPr lang="en-US" sz="3600" smtClean="0"/>
              <a:t>es menos </a:t>
            </a:r>
            <a:r>
              <a:rPr lang="en-US" sz="3600" u="sng" smtClean="0"/>
              <a:t>			</a:t>
            </a:r>
            <a:r>
              <a:rPr lang="en-US" sz="3600" smtClean="0"/>
              <a:t> que</a:t>
            </a:r>
            <a:r>
              <a:rPr lang="en-US" sz="3600" u="sng" smtClean="0"/>
              <a:t>	         	 </a:t>
            </a:r>
            <a:br>
              <a:rPr lang="en-US" sz="3600" u="sng" smtClean="0"/>
            </a:br>
            <a:r>
              <a:rPr lang="en-US" sz="3600" smtClean="0"/>
              <a:t>    </a:t>
            </a:r>
            <a:r>
              <a:rPr lang="en-US" sz="2400" smtClean="0"/>
              <a:t>sustantivo		                        adjectivo		sustantivo</a:t>
            </a:r>
          </a:p>
        </p:txBody>
      </p:sp>
      <p:sp>
        <p:nvSpPr>
          <p:cNvPr id="2253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Miguel Jordan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menos</a:t>
            </a:r>
            <a:r>
              <a:rPr lang="en-US" dirty="0" smtClean="0"/>
              <a:t> alto </a:t>
            </a:r>
            <a:r>
              <a:rPr lang="en-US" dirty="0" err="1" smtClean="0"/>
              <a:t>que</a:t>
            </a:r>
            <a:r>
              <a:rPr lang="en-US" dirty="0" smtClean="0"/>
              <a:t> Shaq.</a:t>
            </a:r>
          </a:p>
          <a:p>
            <a:endParaRPr lang="en-US" dirty="0" smtClean="0"/>
          </a:p>
          <a:p>
            <a:r>
              <a:rPr lang="en-US" smtClean="0"/>
              <a:t>Jack Black es</a:t>
            </a:r>
            <a:r>
              <a:rPr lang="en-US" dirty="0" smtClean="0"/>
              <a:t> </a:t>
            </a:r>
            <a:r>
              <a:rPr lang="en-US" dirty="0" err="1" smtClean="0"/>
              <a:t>menos</a:t>
            </a:r>
            <a:r>
              <a:rPr lang="en-US" dirty="0" smtClean="0"/>
              <a:t> </a:t>
            </a:r>
            <a:r>
              <a:rPr lang="en-US" dirty="0" err="1" smtClean="0"/>
              <a:t>guapo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George Clooney.</a:t>
            </a:r>
          </a:p>
          <a:p>
            <a:endParaRPr lang="en-US" dirty="0" smtClean="0"/>
          </a:p>
          <a:p>
            <a:r>
              <a:rPr lang="en-US" dirty="0" smtClean="0"/>
              <a:t>Un Ford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menos</a:t>
            </a:r>
            <a:r>
              <a:rPr lang="en-US" dirty="0" smtClean="0"/>
              <a:t> </a:t>
            </a:r>
            <a:r>
              <a:rPr lang="en-US" dirty="0" err="1" smtClean="0"/>
              <a:t>caro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un Mercedes.</a:t>
            </a:r>
          </a:p>
          <a:p>
            <a:endParaRPr lang="en-US" dirty="0" smtClean="0"/>
          </a:p>
          <a:p>
            <a:r>
              <a:rPr lang="en-US" dirty="0" smtClean="0"/>
              <a:t>México…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 forma </a:t>
            </a:r>
            <a:r>
              <a:rPr lang="en-US" dirty="0" err="1" smtClean="0"/>
              <a:t>comparativa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 </a:t>
            </a:r>
            <a:r>
              <a:rPr lang="en-US" smtClean="0"/>
              <a:t>comparar </a:t>
            </a:r>
            <a:r>
              <a:rPr lang="en-US" dirty="0" err="1" smtClean="0"/>
              <a:t>cosas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son </a:t>
            </a:r>
            <a:r>
              <a:rPr lang="en-US" dirty="0" err="1" smtClean="0"/>
              <a:t>iguales</a:t>
            </a:r>
            <a:r>
              <a:rPr lang="en-US" dirty="0" smtClean="0"/>
              <a:t>, o lo </a:t>
            </a:r>
            <a:r>
              <a:rPr lang="en-US" dirty="0" err="1" smtClean="0"/>
              <a:t>mismo</a:t>
            </a:r>
            <a:r>
              <a:rPr lang="en-US" dirty="0" smtClean="0"/>
              <a:t>, </a:t>
            </a:r>
            <a:r>
              <a:rPr lang="en-US" dirty="0" err="1" smtClean="0"/>
              <a:t>usamos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Tan</a:t>
            </a:r>
          </a:p>
          <a:p>
            <a:pPr lvl="1">
              <a:buNone/>
            </a:pPr>
            <a:r>
              <a:rPr lang="en-US" dirty="0" smtClean="0"/>
              <a:t>			+</a:t>
            </a:r>
          </a:p>
          <a:p>
            <a:pPr lvl="1">
              <a:buNone/>
            </a:pPr>
            <a:r>
              <a:rPr lang="en-US" dirty="0" smtClean="0"/>
              <a:t>				</a:t>
            </a:r>
            <a:r>
              <a:rPr lang="en-US" dirty="0" err="1" smtClean="0"/>
              <a:t>Adjectivo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						+</a:t>
            </a:r>
          </a:p>
          <a:p>
            <a:pPr lvl="1">
              <a:buNone/>
            </a:pPr>
            <a:r>
              <a:rPr lang="en-US" dirty="0" smtClean="0"/>
              <a:t>								Como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288</TotalTime>
  <Words>244</Words>
  <Application>Microsoft Office PowerPoint</Application>
  <PresentationFormat>On-screen Show (4:3)</PresentationFormat>
  <Paragraphs>87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La forma superlativa     </vt:lpstr>
      <vt:lpstr>Para formarlo:</vt:lpstr>
      <vt:lpstr>Notas importantes</vt:lpstr>
      <vt:lpstr>Más—Los superlativos</vt:lpstr>
      <vt:lpstr>Más—Para comparar    es más     que                 sustantivo                          adjectivo  sustantivo</vt:lpstr>
      <vt:lpstr>Menos</vt:lpstr>
      <vt:lpstr>Menos—para comparar   es menos     que                 sustantivo                          adjectivo  sustantivo</vt:lpstr>
      <vt:lpstr>La forma comparativa</vt:lpstr>
      <vt:lpstr>Para comparar cosas que son iguales, o lo mismo, usamos:</vt:lpstr>
      <vt:lpstr>Slide 10</vt:lpstr>
      <vt:lpstr>Unos adjectivos…</vt:lpstr>
    </vt:vector>
  </TitlesOfParts>
  <Company>Scarsdale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forma superlativa     </dc:title>
  <dc:creator>Lauren Mooney</dc:creator>
  <cp:lastModifiedBy>Lauren Mooney</cp:lastModifiedBy>
  <cp:revision>6</cp:revision>
  <dcterms:created xsi:type="dcterms:W3CDTF">2008-09-16T18:59:13Z</dcterms:created>
  <dcterms:modified xsi:type="dcterms:W3CDTF">2008-09-18T11:55:11Z</dcterms:modified>
</cp:coreProperties>
</file>